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300" r:id="rId2"/>
    <p:sldId id="337" r:id="rId3"/>
    <p:sldId id="324" r:id="rId4"/>
    <p:sldId id="572" r:id="rId5"/>
    <p:sldId id="517" r:id="rId6"/>
    <p:sldId id="273" r:id="rId7"/>
    <p:sldId id="440" r:id="rId8"/>
    <p:sldId id="518" r:id="rId9"/>
    <p:sldId id="441" r:id="rId10"/>
    <p:sldId id="451" r:id="rId11"/>
    <p:sldId id="524" r:id="rId12"/>
    <p:sldId id="520" r:id="rId13"/>
    <p:sldId id="521" r:id="rId14"/>
    <p:sldId id="522" r:id="rId15"/>
    <p:sldId id="525" r:id="rId16"/>
    <p:sldId id="675" r:id="rId17"/>
    <p:sldId id="526" r:id="rId18"/>
    <p:sldId id="643" r:id="rId19"/>
    <p:sldId id="644" r:id="rId20"/>
    <p:sldId id="527" r:id="rId21"/>
    <p:sldId id="443" r:id="rId22"/>
    <p:sldId id="444" r:id="rId23"/>
    <p:sldId id="44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44" r:id="rId32"/>
    <p:sldId id="674" r:id="rId33"/>
    <p:sldId id="543" r:id="rId34"/>
    <p:sldId id="542" r:id="rId35"/>
    <p:sldId id="554" r:id="rId36"/>
    <p:sldId id="553" r:id="rId37"/>
    <p:sldId id="555" r:id="rId38"/>
    <p:sldId id="556" r:id="rId39"/>
    <p:sldId id="546" r:id="rId40"/>
    <p:sldId id="676" r:id="rId41"/>
    <p:sldId id="547" r:id="rId42"/>
    <p:sldId id="677" r:id="rId43"/>
    <p:sldId id="548" r:id="rId44"/>
    <p:sldId id="647" r:id="rId45"/>
    <p:sldId id="549" r:id="rId4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EFF"/>
    <a:srgbClr val="D8621C"/>
    <a:srgbClr val="D7BDA4"/>
    <a:srgbClr val="D28B2F"/>
    <a:srgbClr val="38160C"/>
    <a:srgbClr val="C57F2B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618"/>
  </p:normalViewPr>
  <p:slideViewPr>
    <p:cSldViewPr showGuides="1">
      <p:cViewPr varScale="1">
        <p:scale>
          <a:sx n="105" d="100"/>
          <a:sy n="105" d="100"/>
        </p:scale>
        <p:origin x="1794" y="102"/>
      </p:cViewPr>
      <p:guideLst>
        <p:guide orient="horz" pos="2109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C5DBA9-35D0-4ABF-82C6-9200A29A6A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0D7016-35FD-4BDC-A64B-49CFCEE263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088">
            <a:off x="220980" y="1422400"/>
            <a:ext cx="5862955" cy="35979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881755" y="2415540"/>
            <a:ext cx="4918075" cy="76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zh-CN" sz="4400" b="1" dirty="0">
                <a:solidFill>
                  <a:schemeClr val="bg1"/>
                </a:solidFill>
                <a:cs typeface="+mn-ea"/>
                <a:sym typeface="+mn-lt"/>
              </a:rPr>
              <a:t>可视化实验室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1765" y="109855"/>
            <a:ext cx="272351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1.3 实验室化学试剂统计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b="1"/>
              <a:t>         </a:t>
            </a:r>
            <a:r>
              <a:rPr lang="zh-CN" altLang="en-US" sz="1400" b="1"/>
              <a:t>    </a:t>
            </a:r>
            <a:endParaRPr lang="zh-CN" altLang="en-US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" y="1320165"/>
            <a:ext cx="8973820" cy="41154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0005" y="694690"/>
            <a:ext cx="365887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/>
              <a:t>可查看学院下所有的实验室化学试剂。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03530" y="170815"/>
            <a:ext cx="8314055" cy="798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 学院安全隐患统计</a:t>
            </a:r>
          </a:p>
          <a:p>
            <a:pPr>
              <a:lnSpc>
                <a:spcPct val="200000"/>
              </a:lnSpc>
            </a:pPr>
            <a:r>
              <a:rPr lang="zh-CN" altLang="en-US" sz="1400"/>
              <a:t> </a:t>
            </a:r>
            <a:r>
              <a:rPr lang="zh-CN" altLang="en-US" sz="1400" b="1"/>
              <a:t>    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" y="1273810"/>
            <a:ext cx="8536940" cy="38080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4920" y="732155"/>
            <a:ext cx="365887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/>
              <a:t>查看学院下所有实验室安全隐患信息。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44805" y="116205"/>
            <a:ext cx="69926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  学院检查报告统计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sz="1400" b="1">
                <a:ea typeface="宋体" panose="02010600030101010101" pitchFamily="2" charset="-122"/>
              </a:rPr>
              <a:t>           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" y="1511935"/>
            <a:ext cx="8810625" cy="4202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2680" y="946785"/>
            <a:ext cx="28409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/>
              <a:t>查看学院检查报告相关信息。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6865" y="102870"/>
            <a:ext cx="8510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1.6 学院规章制度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 b="1">
                <a:ea typeface="宋体" panose="02010600030101010101" pitchFamily="2" charset="-122"/>
              </a:rPr>
              <a:t>       </a:t>
            </a:r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530" y="1371600"/>
            <a:ext cx="9045575" cy="4114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5680" y="815340"/>
            <a:ext cx="67259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/>
              <a:t>学校规章制度现导入，此处可以查看学校和学院导入的规章制度的内容。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835" y="65405"/>
            <a:ext cx="2606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、实验室信息管理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82905" y="-59055"/>
            <a:ext cx="8761095" cy="2568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lnSpc>
                <a:spcPct val="200000"/>
              </a:lnSpc>
            </a:pPr>
            <a:endParaRPr lang="zh-CN" sz="1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6070">
              <a:lnSpc>
                <a:spcPct val="200000"/>
              </a:lnSpc>
            </a:pPr>
            <a:r>
              <a:rPr lang="zh-CN" sz="1400" b="1">
                <a:solidFill>
                  <a:schemeClr val="tx1"/>
                </a:solidFill>
                <a:ea typeface="宋体" panose="02010600030101010101" pitchFamily="2" charset="-122"/>
              </a:rPr>
              <a:t>查看院级下所有实验室信息并对实验室信息查询、修改、新增、批量导入、删除。</a:t>
            </a:r>
          </a:p>
          <a:p>
            <a:pPr indent="306070">
              <a:lnSpc>
                <a:spcPct val="150000"/>
              </a:lnSpc>
            </a:pP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  <a:hlinkClick r:id="rId2" action="ppaction://hlinksldjump"/>
              </a:rPr>
              <a:t>新增</a:t>
            </a: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：添加一个实验室。</a:t>
            </a:r>
          </a:p>
          <a:p>
            <a:pPr indent="306070">
              <a:lnSpc>
                <a:spcPct val="150000"/>
              </a:lnSpc>
            </a:pP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zh-CN" sz="1400" b="1">
                <a:solidFill>
                  <a:srgbClr val="FF0000"/>
                </a:solidFill>
                <a:sym typeface="+mn-ea"/>
                <a:hlinkClick r:id="rId3" action="ppaction://hlinksldjump"/>
              </a:rPr>
              <a:t>批量导入</a:t>
            </a:r>
            <a:r>
              <a:rPr lang="zh-CN" sz="1400" b="1">
                <a:solidFill>
                  <a:srgbClr val="FF0000"/>
                </a:solidFill>
                <a:sym typeface="+mn-ea"/>
              </a:rPr>
              <a:t>：批量添加多个实验室。</a:t>
            </a:r>
            <a:endParaRPr lang="zh-CN" sz="1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306070">
              <a:lnSpc>
                <a:spcPct val="150000"/>
              </a:lnSpc>
            </a:pP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）审核：院级管理员新增的实验室，不需要审核，默认通过的。由院级下实验室负责人添加的实验室需要院级管理员审核。</a:t>
            </a:r>
          </a:p>
          <a:p>
            <a:pPr indent="306070">
              <a:lnSpc>
                <a:spcPct val="150000"/>
              </a:lnSpc>
            </a:pPr>
            <a:endParaRPr lang="zh-CN" altLang="en-US" sz="1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" y="2258695"/>
            <a:ext cx="8742680" cy="4262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4170" y="27940"/>
            <a:ext cx="233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、规章制度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485775" y="396240"/>
            <a:ext cx="84296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>
                <a:ea typeface="宋体" panose="02010600030101010101" pitchFamily="2" charset="-122"/>
              </a:rPr>
              <a:t> </a:t>
            </a:r>
            <a:r>
              <a:rPr lang="zh-CN" sz="1400" b="1">
                <a:sym typeface="+mn-ea"/>
              </a:rPr>
              <a:t>       学院制度建设、安全责任体系、应急预案会在各院实验室班牌上进行展示。需各学院更新上传。</a:t>
            </a:r>
          </a:p>
          <a:p>
            <a:pPr>
              <a:lnSpc>
                <a:spcPct val="150000"/>
              </a:lnSpc>
            </a:pPr>
            <a:r>
              <a:rPr lang="zh-CN" sz="1400" b="1">
                <a:sym typeface="+mn-ea"/>
              </a:rPr>
              <a:t>          </a:t>
            </a:r>
            <a:r>
              <a:rPr lang="zh-CN" sz="1400" b="1">
                <a:sym typeface="+mn-ea"/>
                <a:hlinkClick r:id="rId2" action="ppaction://hlinksldjump"/>
              </a:rPr>
              <a:t> 添加</a:t>
            </a:r>
            <a:r>
              <a:rPr lang="zh-CN" sz="1400" b="1">
                <a:sym typeface="+mn-ea"/>
              </a:rPr>
              <a:t>：添加学院规章制度。</a:t>
            </a:r>
          </a:p>
          <a:p>
            <a:pPr>
              <a:lnSpc>
                <a:spcPct val="150000"/>
              </a:lnSpc>
            </a:pPr>
            <a:r>
              <a:rPr lang="zh-CN" sz="1400" b="1">
                <a:ea typeface="宋体" panose="02010600030101010101" pitchFamily="2" charset="-122"/>
              </a:rPr>
              <a:t>         </a:t>
            </a:r>
            <a:r>
              <a:rPr 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注 ：文件为</a:t>
            </a:r>
            <a:r>
              <a:rPr lang="en-US" altLang="zh-CN" sz="1400" b="1">
                <a:solidFill>
                  <a:srgbClr val="FF0000"/>
                </a:solidFill>
                <a:ea typeface="宋体" panose="02010600030101010101" pitchFamily="2" charset="-122"/>
              </a:rPr>
              <a:t>PDF</a:t>
            </a:r>
            <a:r>
              <a:rPr lang="zh-CN" altLang="en-US" sz="1400" b="1">
                <a:solidFill>
                  <a:srgbClr val="FF0000"/>
                </a:solidFill>
                <a:ea typeface="宋体" panose="02010600030101010101" pitchFamily="2" charset="-122"/>
              </a:rPr>
              <a:t>格式。</a:t>
            </a:r>
          </a:p>
        </p:txBody>
      </p:sp>
      <p:pic>
        <p:nvPicPr>
          <p:cNvPr id="2" name="图片 -2147482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" y="1762125"/>
            <a:ext cx="9044940" cy="4511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0750" y="300355"/>
            <a:ext cx="7302500" cy="5967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4825" y="107950"/>
            <a:ext cx="233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、设备管理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" y="1551940"/>
            <a:ext cx="9006205" cy="4799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2375" y="476250"/>
            <a:ext cx="59131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b="1"/>
              <a:t>对实验室设备管理包括对实验室设备的查询、调拨、新增、编辑和删除。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2975" y="782955"/>
            <a:ext cx="331724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hlinkClick r:id="rId3" action="ppaction://hlinksldjump"/>
              </a:rPr>
              <a:t>新增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：添加一个设备。</a:t>
            </a:r>
          </a:p>
          <a:p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hlinkClick r:id="rId4" action="ppaction://hlinksldjump"/>
              </a:rPr>
              <a:t>调拨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：将设备调拨到目标实验室。</a:t>
            </a:r>
          </a:p>
          <a:p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hlinkClick r:id="rId3" action="ppaction://hlinksldjump"/>
              </a:rPr>
              <a:t>编辑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：修改设备信息。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" y="1723390"/>
            <a:ext cx="7181215" cy="50698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5750" y="156210"/>
            <a:ext cx="2275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设备管理   新增</a:t>
            </a:r>
            <a:r>
              <a:rPr lang="en-US" altLang="zh-CN" b="1"/>
              <a:t>/</a:t>
            </a:r>
            <a:r>
              <a:rPr lang="zh-CN" altLang="zh-CN" b="1"/>
              <a:t>编辑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54265" y="187325"/>
            <a:ext cx="5918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3" action="ppaction://hlinksldjump"/>
              </a:rPr>
              <a:t>返回</a:t>
            </a:r>
            <a:endParaRPr lang="zh-CN" altLang="en-US" sz="1600" b="1"/>
          </a:p>
        </p:txBody>
      </p:sp>
      <p:sp>
        <p:nvSpPr>
          <p:cNvPr id="100" name="文本框 99"/>
          <p:cNvSpPr txBox="1"/>
          <p:nvPr/>
        </p:nvSpPr>
        <p:spPr>
          <a:xfrm>
            <a:off x="595630" y="524510"/>
            <a:ext cx="75533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200" b="1">
                <a:solidFill>
                  <a:srgbClr val="4F81BD"/>
                </a:solidFill>
                <a:ea typeface="宋体" panose="02010600030101010101" pitchFamily="2" charset="-122"/>
              </a:rPr>
              <a:t>设备类型：高温设备、特种设备、强磁设备、高速旋转设备、其它设备、大型仪器、非大仪类固定资产、压力容器、放射源和射线装置、加热设备。</a:t>
            </a:r>
            <a:endParaRPr lang="zh-CN" sz="12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填写说明：高温设备</a:t>
            </a:r>
            <a:r>
              <a:rPr lang="en-US" sz="1200" b="1">
                <a:solidFill>
                  <a:srgbClr val="FF0000"/>
                </a:solidFill>
                <a:latin typeface="仿宋" panose="02010609060101010101" charset="-122"/>
                <a:ea typeface="宋体" panose="02010600030101010101" pitchFamily="2" charset="-122"/>
              </a:rPr>
              <a:t> 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高温：</a:t>
            </a:r>
            <a:r>
              <a:rPr lang="en-US" sz="1200" b="1">
                <a:solidFill>
                  <a:srgbClr val="FF0000"/>
                </a:solidFill>
                <a:latin typeface="仿宋" panose="02010609060101010101" charset="-122"/>
                <a:ea typeface="宋体" panose="02010600030101010101" pitchFamily="2" charset="-122"/>
              </a:rPr>
              <a:t> t&gt;=450t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。特种设备是指对人身和财产安全有较大危险性的设备或设施，如锅炉、压力容器、电梯、起重机械、客运索道、大型游乐设施、压力管道和压力管道元件等。强磁设备：能产生强磁场。高速旋转设备Fr&gt;3500。压力容器：低压容器介于0.1MPa—1.6MPa，中压容器：介于1.6MPa—10MPa，高压容器：介于10MPa—100MPa，超高压容器：大于100MPa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46085" y="187325"/>
            <a:ext cx="7962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4" action="ppaction://hlinksldjump"/>
              </a:rPr>
              <a:t>实验室</a:t>
            </a:r>
            <a:endParaRPr lang="zh-CN" altLang="en-US" sz="16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783590"/>
            <a:ext cx="8594090" cy="52901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0690" y="187325"/>
            <a:ext cx="17526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设备管理   调拨</a:t>
            </a:r>
            <a:endParaRPr lang="zh-CN" altLang="zh-CN" b="1"/>
          </a:p>
        </p:txBody>
      </p:sp>
      <p:sp>
        <p:nvSpPr>
          <p:cNvPr id="5" name="文本框 4"/>
          <p:cNvSpPr txBox="1"/>
          <p:nvPr/>
        </p:nvSpPr>
        <p:spPr>
          <a:xfrm>
            <a:off x="7322185" y="218440"/>
            <a:ext cx="5918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3" action="ppaction://hlinksldjump"/>
              </a:rPr>
              <a:t>返回</a:t>
            </a:r>
            <a:endParaRPr lang="zh-CN" altLang="en-US" sz="1600" b="1"/>
          </a:p>
        </p:txBody>
      </p:sp>
      <p:sp>
        <p:nvSpPr>
          <p:cNvPr id="6" name="文本框 5"/>
          <p:cNvSpPr txBox="1"/>
          <p:nvPr/>
        </p:nvSpPr>
        <p:spPr>
          <a:xfrm>
            <a:off x="8072755" y="218440"/>
            <a:ext cx="7962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4" action="ppaction://hlinksldjump"/>
              </a:rPr>
              <a:t>实验室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</p:spPr>
      </p:pic>
      <p:sp>
        <p:nvSpPr>
          <p:cNvPr id="99" name="文本框 98"/>
          <p:cNvSpPr txBox="1"/>
          <p:nvPr/>
        </p:nvSpPr>
        <p:spPr>
          <a:xfrm>
            <a:off x="2195710" y="4062523"/>
            <a:ext cx="2138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167881" y="2899700"/>
            <a:ext cx="209994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106" name="Oval 21"/>
          <p:cNvSpPr/>
          <p:nvPr/>
        </p:nvSpPr>
        <p:spPr>
          <a:xfrm>
            <a:off x="4657848" y="2796729"/>
            <a:ext cx="492170" cy="492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en-US" sz="700" dirty="0">
              <a:cs typeface="+mn-ea"/>
              <a:sym typeface="+mn-lt"/>
            </a:endParaRPr>
          </a:p>
        </p:txBody>
      </p:sp>
      <p:sp>
        <p:nvSpPr>
          <p:cNvPr id="107" name="Oval 31"/>
          <p:cNvSpPr/>
          <p:nvPr/>
        </p:nvSpPr>
        <p:spPr>
          <a:xfrm>
            <a:off x="4657849" y="3954487"/>
            <a:ext cx="492170" cy="492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/>
            <a:r>
              <a:rPr lang="en-US" sz="700" dirty="0">
                <a:cs typeface="+mn-ea"/>
                <a:sym typeface="+mn-lt"/>
              </a:rPr>
              <a:t> </a:t>
            </a:r>
          </a:p>
        </p:txBody>
      </p:sp>
      <p:sp>
        <p:nvSpPr>
          <p:cNvPr id="110" name="TextBox 54"/>
          <p:cNvSpPr txBox="1"/>
          <p:nvPr/>
        </p:nvSpPr>
        <p:spPr>
          <a:xfrm>
            <a:off x="4714933" y="2847962"/>
            <a:ext cx="378000" cy="389890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id-ID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" name="TextBox 55"/>
          <p:cNvSpPr txBox="1"/>
          <p:nvPr/>
        </p:nvSpPr>
        <p:spPr>
          <a:xfrm>
            <a:off x="4714933" y="4006355"/>
            <a:ext cx="378000" cy="389890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id-ID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4" name="矩形 259"/>
          <p:cNvSpPr>
            <a:spLocks noChangeArrowheads="1"/>
          </p:cNvSpPr>
          <p:nvPr/>
        </p:nvSpPr>
        <p:spPr bwMode="auto">
          <a:xfrm>
            <a:off x="5299710" y="2847975"/>
            <a:ext cx="3026410" cy="8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ea"/>
              </a:rPr>
              <a:t>学院管理员工作内容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  <a:p>
            <a:pPr algn="ctr">
              <a:buNone/>
            </a:pPr>
            <a:endParaRPr lang="zh-CN" altLang="en-US" sz="24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5" name="矩形 259"/>
          <p:cNvSpPr>
            <a:spLocks noChangeArrowheads="1"/>
          </p:cNvSpPr>
          <p:nvPr/>
        </p:nvSpPr>
        <p:spPr bwMode="auto">
          <a:xfrm>
            <a:off x="5375910" y="3954780"/>
            <a:ext cx="3176905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实验室负责人工作内容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-2096" r="38420" b="53882"/>
          <a:stretch>
            <a:fillRect/>
          </a:stretch>
        </p:blipFill>
        <p:spPr>
          <a:xfrm>
            <a:off x="181827" y="1111240"/>
            <a:ext cx="4152584" cy="196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9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49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6" grpId="0" bldLvl="0" animBg="1"/>
      <p:bldP spid="107" grpId="0" bldLvl="0" animBg="1"/>
      <p:bldP spid="110" grpId="0"/>
      <p:bldP spid="111" grpId="0"/>
      <p:bldP spid="114" grpId="0" bldLvl="0" animBg="1"/>
      <p:bldP spid="114" grpId="1" bldLvl="0" animBg="1"/>
      <p:bldP spid="115" grpId="0" bldLvl="0" animBg="1"/>
      <p:bldP spid="115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26440" y="615315"/>
            <a:ext cx="2786380" cy="1168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 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学院查看实验室信息详情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/>
          </a:p>
          <a:p>
            <a:r>
              <a:rPr lang="zh-CN" altLang="en-US"/>
              <a:t>        </a:t>
            </a:r>
          </a:p>
          <a:p>
            <a:r>
              <a:rPr lang="zh-CN" altLang="en-US"/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1525905"/>
            <a:ext cx="8906510" cy="46297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8300" y="104775"/>
            <a:ext cx="4704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、学院如何查看某一间实验室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方法介绍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20215" y="1026160"/>
            <a:ext cx="46812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b="1"/>
              <a:t>此页面介绍查看任意一间实验室信息详情入口位置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4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457325"/>
            <a:ext cx="8984615" cy="4128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48945" y="0"/>
            <a:ext cx="7842250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学院查看实验室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基础信息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 b="1"/>
              <a:t>    </a:t>
            </a:r>
            <a:r>
              <a:rPr lang="zh-CN" altLang="en-US" sz="1400" b="1"/>
              <a:t> 可查看内容：包含基础信息、规章制度、安全隐患、人员管理、实验室设备、检查报告。</a:t>
            </a:r>
          </a:p>
          <a:p>
            <a:pPr algn="l">
              <a:lnSpc>
                <a:spcPct val="150000"/>
              </a:lnSpc>
            </a:pPr>
            <a:endParaRPr lang="zh-CN" altLang="en-US" sz="1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11910" y="1272540"/>
            <a:ext cx="33159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>
              <a:sym typeface="+mn-ea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1790" y="-65405"/>
            <a:ext cx="50622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.2 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学院查看实验室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规章制度</a:t>
            </a:r>
          </a:p>
          <a:p>
            <a:pPr algn="l">
              <a:lnSpc>
                <a:spcPct val="200000"/>
              </a:lnSpc>
            </a:pPr>
            <a:r>
              <a:rPr lang="zh-CN" altLang="en-US">
                <a:sym typeface="+mn-ea"/>
              </a:rPr>
              <a:t>      </a:t>
            </a:r>
            <a:r>
              <a:rPr lang="zh-CN" altLang="en-US" sz="1600" b="1">
                <a:sym typeface="+mn-ea"/>
              </a:rPr>
              <a:t>查看内容：</a:t>
            </a:r>
            <a:r>
              <a:rPr lang="en-US" altLang="zh-CN" sz="1600" b="1">
                <a:sym typeface="+mn-ea"/>
              </a:rPr>
              <a:t>实验室制度建设、应急预案、操作规程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47460" y="433768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注：文件为</a:t>
            </a:r>
            <a:r>
              <a:rPr lang="en-US" altLang="zh-CN">
                <a:solidFill>
                  <a:srgbClr val="FF0000"/>
                </a:solidFill>
              </a:rPr>
              <a:t>PDF</a:t>
            </a:r>
            <a:r>
              <a:rPr lang="zh-CN" altLang="en-US">
                <a:solidFill>
                  <a:srgbClr val="FF0000"/>
                </a:solidFill>
              </a:rPr>
              <a:t>格式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" y="1437640"/>
            <a:ext cx="8822055" cy="45205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2730" y="0"/>
            <a:ext cx="44424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.3 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学院查看实验室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安全隐患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b="1"/>
              <a:t>                      </a:t>
            </a:r>
            <a:r>
              <a:rPr lang="zh-CN" altLang="en-US" sz="1600" b="1"/>
              <a:t>查看实验室安全隐患日志记录。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1329055"/>
            <a:ext cx="8963025" cy="45554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1630" y="251460"/>
            <a:ext cx="33191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学院查看实验室人员管理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" y="1350645"/>
            <a:ext cx="8663305" cy="4507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45920" y="767715"/>
            <a:ext cx="22275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</a:rPr>
              <a:t>查看实验室人员管理。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9885" y="308610"/>
            <a:ext cx="33191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学院查看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实验室设备信息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" y="1432560"/>
            <a:ext cx="8557895" cy="51739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5265" y="848995"/>
            <a:ext cx="30454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</a:rPr>
              <a:t>主要用来查看实验室设备信息。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3050" y="109220"/>
            <a:ext cx="4809490" cy="1799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5.1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学员查看实验室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检查报告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主要用来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cs typeface="微软雅黑" panose="020B0503020204020204" pitchFamily="34" charset="-122"/>
                <a:sym typeface="+mn-ea"/>
              </a:rPr>
              <a:t>查看实验室上传的检查报告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        </a:t>
            </a:r>
            <a:r>
              <a:rPr lang="zh-CN" altLang="en-US" sz="1400" b="1">
                <a:solidFill>
                  <a:schemeClr val="tx1"/>
                </a:solidFill>
                <a:sym typeface="+mn-ea"/>
              </a:rPr>
              <a:t>检查报告类别：自查报告、值班日表和及总结报告。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          注：文件类型为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PDF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格式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" y="2002155"/>
            <a:ext cx="8988425" cy="45072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8610" y="255905"/>
            <a:ext cx="42557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5.2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学院查看某一个实验室化学试剂统计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271905"/>
            <a:ext cx="8702675" cy="4955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31595" y="689610"/>
            <a:ext cx="5240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>
                <a:sym typeface="+mn-ea"/>
              </a:rPr>
              <a:t>此页面介绍查看任意一间实验室化学试剂入口位置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27241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实验室化学试剂详情展示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1024255"/>
            <a:ext cx="8921115" cy="44411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8610" y="255905"/>
            <a:ext cx="42557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5.3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学院查看某一个实验室安全隐患详情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" y="1658620"/>
            <a:ext cx="8878570" cy="39262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2185" y="885825"/>
            <a:ext cx="5240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>
                <a:sym typeface="+mn-ea"/>
              </a:rPr>
              <a:t>此页面介绍查看任意一间实验室安全隐患入口位置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18415"/>
            <a:ext cx="9095105" cy="682117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245683" y="975944"/>
            <a:ext cx="1451163" cy="14511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latin typeface="Impact" panose="020B0806030902050204" pitchFamily="34" charset="0"/>
                <a:cs typeface="+mn-ea"/>
                <a:sym typeface="+mn-lt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84855" y="1409700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ea"/>
              </a:rPr>
              <a:t>学院管理员工作内容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/>
          <a:stretch>
            <a:fillRect/>
          </a:stretch>
        </p:blipFill>
        <p:spPr>
          <a:xfrm>
            <a:off x="1088072" y="3475990"/>
            <a:ext cx="7238367" cy="221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2285" y="33147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实验室安全隐患详情展示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" y="1007110"/>
            <a:ext cx="8967470" cy="43167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18415"/>
            <a:ext cx="9095105" cy="682117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245683" y="975944"/>
            <a:ext cx="1451163" cy="14511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latin typeface="Impact" panose="020B080603090205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84855" y="1409700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ea"/>
              </a:rPr>
              <a:t>实验室负责人工作内容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/>
          <a:stretch>
            <a:fillRect/>
          </a:stretch>
        </p:blipFill>
        <p:spPr>
          <a:xfrm>
            <a:off x="1088072" y="3475990"/>
            <a:ext cx="7238367" cy="221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2612897" y="2908150"/>
            <a:ext cx="314615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173317" y="2244857"/>
            <a:ext cx="1389907" cy="1389907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00778" y="2691281"/>
            <a:ext cx="1735705" cy="496402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35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实验室管理员</a:t>
            </a:r>
          </a:p>
        </p:txBody>
      </p:sp>
      <p:cxnSp>
        <p:nvCxnSpPr>
          <p:cNvPr id="63" name="直接连接符 62"/>
          <p:cNvCxnSpPr/>
          <p:nvPr>
            <p:custDataLst>
              <p:tags r:id="rId4"/>
            </p:custDataLst>
          </p:nvPr>
        </p:nvCxnSpPr>
        <p:spPr>
          <a:xfrm>
            <a:off x="2927575" y="3977971"/>
            <a:ext cx="7027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62" name="直接连接符 61"/>
          <p:cNvCxnSpPr/>
          <p:nvPr>
            <p:custDataLst>
              <p:tags r:id="rId5"/>
            </p:custDataLst>
          </p:nvPr>
        </p:nvCxnSpPr>
        <p:spPr>
          <a:xfrm>
            <a:off x="2927575" y="2908221"/>
            <a:ext cx="7027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61" name="直接连接符 60"/>
          <p:cNvCxnSpPr/>
          <p:nvPr>
            <p:custDataLst>
              <p:tags r:id="rId6"/>
            </p:custDataLst>
          </p:nvPr>
        </p:nvCxnSpPr>
        <p:spPr>
          <a:xfrm>
            <a:off x="2927575" y="1847322"/>
            <a:ext cx="7027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8" name="椭圆 17"/>
          <p:cNvSpPr/>
          <p:nvPr>
            <p:custDataLst>
              <p:tags r:id="rId7"/>
            </p:custDataLst>
          </p:nvPr>
        </p:nvSpPr>
        <p:spPr>
          <a:xfrm>
            <a:off x="3339540" y="1613080"/>
            <a:ext cx="497765" cy="497765"/>
          </a:xfrm>
          <a:prstGeom prst="ellipse">
            <a:avLst/>
          </a:prstGeom>
          <a:solidFill>
            <a:srgbClr val="1F74AD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8"/>
            </p:custDataLst>
          </p:nvPr>
        </p:nvSpPr>
        <p:spPr bwMode="auto">
          <a:xfrm>
            <a:off x="3441682" y="1721349"/>
            <a:ext cx="292121" cy="281226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5004019" y="1517174"/>
            <a:ext cx="2838141" cy="435118"/>
          </a:xfrm>
          <a:prstGeom prst="rect">
            <a:avLst/>
          </a:prstGeom>
          <a:noFill/>
        </p:spPr>
        <p:txBody>
          <a:bodyPr wrap="square" lIns="67500" tIns="35100" rIns="67500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实验室信息</a:t>
            </a:r>
            <a:r>
              <a:rPr lang="zh-CN" sz="15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核对</a:t>
            </a:r>
            <a:endParaRPr lang="zh-CN" altLang="en-US" sz="1500" spc="300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3953063" y="1847322"/>
            <a:ext cx="852532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3353840" y="2661722"/>
            <a:ext cx="497765" cy="497765"/>
          </a:xfrm>
          <a:prstGeom prst="ellipse">
            <a:avLst/>
          </a:prstGeom>
          <a:solidFill>
            <a:srgbClr val="3498DB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12"/>
            </p:custDataLst>
          </p:nvPr>
        </p:nvSpPr>
        <p:spPr bwMode="auto">
          <a:xfrm>
            <a:off x="3458705" y="2775438"/>
            <a:ext cx="292121" cy="281226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13"/>
            </p:custDataLst>
          </p:nvPr>
        </p:nvCxnSpPr>
        <p:spPr>
          <a:xfrm flipH="1">
            <a:off x="3950340" y="2908221"/>
            <a:ext cx="857299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45" name="文本框 44"/>
          <p:cNvSpPr txBox="1"/>
          <p:nvPr>
            <p:custDataLst>
              <p:tags r:id="rId14"/>
            </p:custDataLst>
          </p:nvPr>
        </p:nvSpPr>
        <p:spPr>
          <a:xfrm>
            <a:off x="5004019" y="3666130"/>
            <a:ext cx="2838141" cy="435118"/>
          </a:xfrm>
          <a:prstGeom prst="rect">
            <a:avLst/>
          </a:prstGeom>
          <a:noFill/>
        </p:spPr>
        <p:txBody>
          <a:bodyPr wrap="square" lIns="67500" tIns="35100" rIns="67500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设备导入和设备调拨</a:t>
            </a:r>
            <a:endParaRPr lang="zh-CN" altLang="en-US" sz="1500" spc="300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8" name="椭圆 47"/>
          <p:cNvSpPr/>
          <p:nvPr>
            <p:custDataLst>
              <p:tags r:id="rId15"/>
            </p:custDataLst>
          </p:nvPr>
        </p:nvSpPr>
        <p:spPr>
          <a:xfrm>
            <a:off x="3353840" y="3711044"/>
            <a:ext cx="497765" cy="497765"/>
          </a:xfrm>
          <a:prstGeom prst="ellipse">
            <a:avLst/>
          </a:prstGeom>
          <a:solidFill>
            <a:srgbClr val="1AA3AA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16"/>
            </p:custDataLst>
          </p:nvPr>
        </p:nvSpPr>
        <p:spPr bwMode="auto">
          <a:xfrm>
            <a:off x="3456661" y="3819313"/>
            <a:ext cx="292121" cy="281226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17"/>
            </p:custDataLst>
          </p:nvPr>
        </p:nvCxnSpPr>
        <p:spPr>
          <a:xfrm flipH="1">
            <a:off x="3950340" y="3977971"/>
            <a:ext cx="857299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55" name="文本框 54"/>
          <p:cNvSpPr txBox="1"/>
          <p:nvPr>
            <p:custDataLst>
              <p:tags r:id="rId18"/>
            </p:custDataLst>
          </p:nvPr>
        </p:nvSpPr>
        <p:spPr>
          <a:xfrm>
            <a:off x="5004019" y="2621841"/>
            <a:ext cx="2838141" cy="435118"/>
          </a:xfrm>
          <a:prstGeom prst="rect">
            <a:avLst/>
          </a:prstGeom>
          <a:noFill/>
        </p:spPr>
        <p:txBody>
          <a:bodyPr wrap="square" lIns="67500" tIns="35100" rIns="67500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添加实验室规章制度</a:t>
            </a:r>
            <a:endParaRPr lang="zh-CN" altLang="en-US" sz="1500" spc="3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9"/>
            </p:custDataLst>
          </p:nvPr>
        </p:nvCxnSpPr>
        <p:spPr>
          <a:xfrm>
            <a:off x="2927575" y="1857537"/>
            <a:ext cx="0" cy="211975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680085" y="498475"/>
            <a:ext cx="3860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本次实验室安全负责人要做的事情：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1236980" y="4526280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准入审核</a:t>
            </a: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对申请加入导师的人员进行审核通过或驳回。</a:t>
            </a: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6980" y="2204720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我的实验室</a:t>
            </a: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对实验室信息的审核，可单个添加也可批量导入。</a:t>
            </a: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2495" y="4526915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设备管理</a:t>
            </a: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对实验室设备的管理，可批量导入或调拨。</a:t>
            </a: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7375" y="2204720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人员管理</a:t>
            </a: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对实验室人员管理。添加的人员默认审核通过。</a:t>
            </a: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2495" y="2204720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规章制度</a:t>
            </a:r>
          </a:p>
          <a:p>
            <a:pPr algn="l">
              <a:lnSpc>
                <a:spcPct val="150000"/>
              </a:lnSpc>
            </a:pPr>
            <a:r>
              <a:rPr lang="zh-CN" altLang="en-US" sz="1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添加实验室制度建设、安全责任体系和应急预案。</a:t>
            </a:r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809115" y="2311400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38600" y="4622165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841500" y="4622800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16345" y="2311400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038600" y="2310765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实验室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70" y="2310765"/>
            <a:ext cx="457200" cy="457200"/>
          </a:xfrm>
          <a:prstGeom prst="rect">
            <a:avLst/>
          </a:prstGeom>
        </p:spPr>
      </p:pic>
      <p:sp>
        <p:nvSpPr>
          <p:cNvPr id="6150" name="矩形 6"/>
          <p:cNvSpPr/>
          <p:nvPr/>
        </p:nvSpPr>
        <p:spPr>
          <a:xfrm>
            <a:off x="161925" y="262255"/>
            <a:ext cx="55054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实验室安全负责人工作内容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rgbClr val="D8621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504190" y="1086485"/>
            <a:ext cx="1814830" cy="308610"/>
          </a:xfrm>
          <a:prstGeom prst="homePlat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/>
              <a:t>1</a:t>
            </a:r>
            <a:r>
              <a:rPr lang="zh-CN" altLang="en-US" sz="1400" b="1"/>
              <a:t>、</a:t>
            </a:r>
            <a:r>
              <a:rPr lang="zh-CN" altLang="zh-CN" sz="1400" b="1"/>
              <a:t>信息管理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4520" y="160147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●管理端 </a:t>
            </a:r>
            <a:endParaRPr lang="zh-CN" altLang="en-US" sz="1600" b="1"/>
          </a:p>
        </p:txBody>
      </p:sp>
      <p:sp>
        <p:nvSpPr>
          <p:cNvPr id="68" name="文本框 67"/>
          <p:cNvSpPr txBox="1"/>
          <p:nvPr/>
        </p:nvSpPr>
        <p:spPr>
          <a:xfrm>
            <a:off x="1933575" y="158623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推荐使用谷歌浏览器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85" y="1601470"/>
            <a:ext cx="561975" cy="360680"/>
          </a:xfrm>
          <a:prstGeom prst="rect">
            <a:avLst/>
          </a:prstGeom>
        </p:spPr>
      </p:pic>
      <p:pic>
        <p:nvPicPr>
          <p:cNvPr id="29" name="图片 28" descr="规章制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755" y="2386965"/>
            <a:ext cx="304800" cy="304800"/>
          </a:xfrm>
          <a:prstGeom prst="rect">
            <a:avLst/>
          </a:prstGeom>
        </p:spPr>
      </p:pic>
      <p:pic>
        <p:nvPicPr>
          <p:cNvPr id="30" name="图片 29" descr="人员管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0" y="2406650"/>
            <a:ext cx="304800" cy="304800"/>
          </a:xfrm>
          <a:prstGeom prst="rect">
            <a:avLst/>
          </a:prstGeom>
        </p:spPr>
      </p:pic>
      <p:pic>
        <p:nvPicPr>
          <p:cNvPr id="34" name="图片 33" descr="设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645" y="4718050"/>
            <a:ext cx="304800" cy="304800"/>
          </a:xfrm>
          <a:prstGeom prst="rect">
            <a:avLst/>
          </a:prstGeom>
        </p:spPr>
      </p:pic>
      <p:pic>
        <p:nvPicPr>
          <p:cNvPr id="35" name="图片 34" descr="设备 (2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495" y="4624705"/>
            <a:ext cx="304800" cy="304800"/>
          </a:xfrm>
          <a:prstGeom prst="rect">
            <a:avLst/>
          </a:prstGeom>
        </p:spPr>
      </p:pic>
      <p:pic>
        <p:nvPicPr>
          <p:cNvPr id="36" name="图片 35" descr="产品市场准入认证申请流程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210" y="4719320"/>
            <a:ext cx="314325" cy="304800"/>
          </a:xfrm>
          <a:prstGeom prst="rect">
            <a:avLst/>
          </a:prstGeom>
        </p:spPr>
      </p:pic>
      <p:sp>
        <p:nvSpPr>
          <p:cNvPr id="2" name="五边形 1"/>
          <p:cNvSpPr/>
          <p:nvPr/>
        </p:nvSpPr>
        <p:spPr>
          <a:xfrm>
            <a:off x="5077460" y="1086485"/>
            <a:ext cx="1814830" cy="308610"/>
          </a:xfrm>
          <a:prstGeom prst="homePlat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3</a:t>
            </a:r>
            <a:r>
              <a:rPr lang="zh-CN" altLang="en-US" sz="1400" b="1">
                <a:solidFill>
                  <a:schemeClr val="tx1"/>
                </a:solidFill>
              </a:rPr>
              <a:t>、</a:t>
            </a:r>
            <a:r>
              <a:rPr lang="zh-CN" sz="14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安全检查</a:t>
            </a:r>
            <a:endParaRPr lang="zh-CN" altLang="zh-CN" sz="14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2803525" y="1086485"/>
            <a:ext cx="1814830" cy="308610"/>
          </a:xfrm>
          <a:prstGeom prst="homePlat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2</a:t>
            </a:r>
            <a:r>
              <a:rPr lang="zh-CN" altLang="en-US" sz="1400" b="1">
                <a:solidFill>
                  <a:schemeClr val="tx1"/>
                </a:solidFill>
              </a:rPr>
              <a:t>、</a:t>
            </a:r>
            <a:r>
              <a:rPr lang="zh-CN" sz="14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化学品全周期</a:t>
            </a:r>
            <a:endParaRPr lang="zh-CN" altLang="zh-CN" sz="1400" b="1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1677670"/>
            <a:ext cx="8842375" cy="431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8125" y="594995"/>
            <a:ext cx="7914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/>
              <a:t>  </a:t>
            </a:r>
            <a:r>
              <a:rPr lang="en-US" altLang="zh-CN" sz="1600" b="1"/>
              <a:t>     </a:t>
            </a:r>
            <a:r>
              <a:rPr lang="zh-CN" altLang="en-US" sz="1600" b="1"/>
              <a:t>主要展示我关联的实验室信息且能够对实验室信息查询、新增、编辑和删除。</a:t>
            </a:r>
            <a:r>
              <a:rPr lang="zh-CN" altLang="en-US" sz="1400"/>
              <a:t>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8610" y="201295"/>
            <a:ext cx="1695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、我的实验室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7127875" y="3244850"/>
            <a:ext cx="483870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1400" b="1">
                <a:solidFill>
                  <a:srgbClr val="548DD4"/>
                </a:solidFill>
                <a:sym typeface="+mn-ea"/>
              </a:rPr>
              <a:t>学校设备处已批量导入学校所有实验室基础信息（实验室</a:t>
            </a:r>
          </a:p>
          <a:p>
            <a:r>
              <a:rPr lang="zh-CN" sz="1400" b="1">
                <a:solidFill>
                  <a:srgbClr val="548DD4"/>
                </a:solidFill>
                <a:sym typeface="+mn-ea"/>
              </a:rPr>
              <a:t>信息待完善，需要各实验室安全负责人完善自己负责的实验</a:t>
            </a:r>
          </a:p>
          <a:p>
            <a:r>
              <a:rPr lang="zh-CN" sz="1400" b="1">
                <a:solidFill>
                  <a:srgbClr val="548DD4"/>
                </a:solidFill>
                <a:sym typeface="+mn-ea"/>
              </a:rPr>
              <a:t>室的详情信息），各实验室负责人只能查看自己添加的实</a:t>
            </a:r>
          </a:p>
          <a:p>
            <a:r>
              <a:rPr lang="zh-CN" sz="1400" b="1">
                <a:solidFill>
                  <a:srgbClr val="548DD4"/>
                </a:solidFill>
                <a:sym typeface="+mn-ea"/>
              </a:rPr>
              <a:t>验室，查看对应状态（未审核、审核通过、审核驳回），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1202055" y="1130300"/>
            <a:ext cx="4272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hlinkClick r:id="rId3" action="ppaction://hlinksldjump"/>
              </a:rPr>
              <a:t>新增</a:t>
            </a:r>
            <a:r>
              <a:rPr lang="zh-CN" altLang="en-US" sz="1600" b="1">
                <a:solidFill>
                  <a:schemeClr val="tx1"/>
                </a:solidFill>
              </a:rPr>
              <a:t>：添加一间实验室，需院级管理员审核。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0355" y="367665"/>
            <a:ext cx="36068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导师添加实验室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基础信息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" y="1550670"/>
            <a:ext cx="8849360" cy="50812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10025" y="224155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注意：（1）*为必填项。</a:t>
            </a:r>
          </a:p>
          <a:p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（2）房间号选择常开门或者带密码锁的填写（房间号唯一）。房间号不能设置区间：如房间号：N201--N203（错误）。</a:t>
            </a:r>
          </a:p>
          <a:p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（3）“所属院系”、“楼宇”、“用途”、“特种设备”、“涉及化学品”必须在其下拉文本框中选择。</a:t>
            </a:r>
          </a:p>
          <a:p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（4）实验室图片上传支持常见图片格式：JPG、PNG等等。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69910" y="118110"/>
            <a:ext cx="5918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3" action="ppaction://hlinksldjump"/>
              </a:rPr>
              <a:t>返回</a:t>
            </a:r>
            <a:endParaRPr lang="zh-CN" altLang="en-US" sz="16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9405" y="280035"/>
            <a:ext cx="3606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导师添加实验室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安全标识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1087120"/>
            <a:ext cx="8755380" cy="4683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96835" y="295275"/>
            <a:ext cx="5918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3" action="ppaction://hlinksldjump"/>
              </a:rPr>
              <a:t>返回</a:t>
            </a:r>
            <a:endParaRPr lang="zh-CN" altLang="en-US" sz="16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1950" y="288290"/>
            <a:ext cx="33782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导师添加实验室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危险源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932815"/>
            <a:ext cx="8767445" cy="47148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33030" y="277495"/>
            <a:ext cx="5918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3" action="ppaction://hlinksldjump"/>
              </a:rPr>
              <a:t>返回</a:t>
            </a:r>
            <a:endParaRPr lang="zh-CN" altLang="en-US" sz="16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950" y="288290"/>
            <a:ext cx="3606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导师添加实验室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防护要点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" y="992505"/>
            <a:ext cx="8764270" cy="46704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26045" y="234315"/>
            <a:ext cx="5918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3" action="ppaction://hlinksldjump"/>
              </a:rPr>
              <a:t>返回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26045" y="571500"/>
            <a:ext cx="7962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hlinkClick r:id="rId4" action="ppaction://hlinksldjump"/>
              </a:rPr>
              <a:t>实验室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1659255"/>
            <a:ext cx="8828405" cy="4013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1970" y="274320"/>
            <a:ext cx="233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、规章制度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15645" y="694690"/>
            <a:ext cx="81006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6070">
              <a:lnSpc>
                <a:spcPct val="150000"/>
              </a:lnSpc>
            </a:pPr>
            <a:r>
              <a:rPr lang="zh-CN" sz="1600" b="1">
                <a:solidFill>
                  <a:schemeClr val="tx1"/>
                </a:solidFill>
                <a:ea typeface="宋体" panose="02010600030101010101" pitchFamily="2" charset="-122"/>
              </a:rPr>
              <a:t>主要用来添加实验室规章制度：包含制度建设、操作规程和应急预案。</a:t>
            </a:r>
          </a:p>
          <a:p>
            <a:pPr indent="306070">
              <a:lnSpc>
                <a:spcPct val="150000"/>
              </a:lnSpc>
            </a:pPr>
            <a:r>
              <a:rPr lang="zh-CN" sz="1600" b="1">
                <a:solidFill>
                  <a:schemeClr val="tx1"/>
                </a:solidFill>
                <a:ea typeface="宋体" panose="02010600030101010101" pitchFamily="2" charset="-122"/>
                <a:hlinkClick r:id="rId3" action="ppaction://hlinksldjump"/>
              </a:rPr>
              <a:t>新增</a:t>
            </a:r>
            <a:r>
              <a:rPr lang="zh-CN" sz="1600" b="1">
                <a:solidFill>
                  <a:schemeClr val="tx1"/>
                </a:solidFill>
                <a:ea typeface="宋体" panose="02010600030101010101" pitchFamily="2" charset="-122"/>
              </a:rPr>
              <a:t>：上传实验室规章制度。</a:t>
            </a:r>
          </a:p>
          <a:p>
            <a:pPr indent="306070">
              <a:lnSpc>
                <a:spcPct val="150000"/>
              </a:lnSpc>
            </a:pPr>
            <a:r>
              <a:rPr lang="zh-CN" sz="1600" b="1">
                <a:solidFill>
                  <a:srgbClr val="FF0000"/>
                </a:solidFill>
                <a:ea typeface="宋体" panose="02010600030101010101" pitchFamily="2" charset="-122"/>
              </a:rPr>
              <a:t>上传格式要求为PDF文件 。</a:t>
            </a:r>
            <a:endParaRPr lang="zh-CN" altLang="en-US" sz="1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2612897" y="2908150"/>
            <a:ext cx="314615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173317" y="2244857"/>
            <a:ext cx="1389907" cy="1389907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00778" y="2691281"/>
            <a:ext cx="1735705" cy="496402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zh-CN" altLang="en-US" sz="135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院级管理员</a:t>
            </a:r>
          </a:p>
        </p:txBody>
      </p:sp>
      <p:cxnSp>
        <p:nvCxnSpPr>
          <p:cNvPr id="63" name="直接连接符 62"/>
          <p:cNvCxnSpPr/>
          <p:nvPr>
            <p:custDataLst>
              <p:tags r:id="rId4"/>
            </p:custDataLst>
          </p:nvPr>
        </p:nvCxnSpPr>
        <p:spPr>
          <a:xfrm>
            <a:off x="2927575" y="3977971"/>
            <a:ext cx="7027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62" name="直接连接符 61"/>
          <p:cNvCxnSpPr/>
          <p:nvPr>
            <p:custDataLst>
              <p:tags r:id="rId5"/>
            </p:custDataLst>
          </p:nvPr>
        </p:nvCxnSpPr>
        <p:spPr>
          <a:xfrm>
            <a:off x="2927575" y="2908221"/>
            <a:ext cx="7027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61" name="直接连接符 60"/>
          <p:cNvCxnSpPr/>
          <p:nvPr>
            <p:custDataLst>
              <p:tags r:id="rId6"/>
            </p:custDataLst>
          </p:nvPr>
        </p:nvCxnSpPr>
        <p:spPr>
          <a:xfrm>
            <a:off x="2927575" y="1847322"/>
            <a:ext cx="7027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8" name="椭圆 17"/>
          <p:cNvSpPr/>
          <p:nvPr>
            <p:custDataLst>
              <p:tags r:id="rId7"/>
            </p:custDataLst>
          </p:nvPr>
        </p:nvSpPr>
        <p:spPr>
          <a:xfrm>
            <a:off x="3339540" y="1613080"/>
            <a:ext cx="497765" cy="497765"/>
          </a:xfrm>
          <a:prstGeom prst="ellipse">
            <a:avLst/>
          </a:prstGeom>
          <a:solidFill>
            <a:srgbClr val="1F74AD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8"/>
            </p:custDataLst>
          </p:nvPr>
        </p:nvSpPr>
        <p:spPr bwMode="auto">
          <a:xfrm>
            <a:off x="3441682" y="1721349"/>
            <a:ext cx="292121" cy="281226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5004019" y="1517174"/>
            <a:ext cx="2838141" cy="435118"/>
          </a:xfrm>
          <a:prstGeom prst="rect">
            <a:avLst/>
          </a:prstGeom>
          <a:noFill/>
        </p:spPr>
        <p:txBody>
          <a:bodyPr wrap="square" lIns="67500" tIns="35100" rIns="67500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实验室信息</a:t>
            </a:r>
            <a:r>
              <a:rPr lang="zh-CN" sz="15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核对</a:t>
            </a:r>
            <a:endParaRPr lang="zh-CN" altLang="en-US" sz="1500" spc="300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3953063" y="1847322"/>
            <a:ext cx="852532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3353840" y="2661722"/>
            <a:ext cx="497765" cy="497765"/>
          </a:xfrm>
          <a:prstGeom prst="ellipse">
            <a:avLst/>
          </a:prstGeom>
          <a:solidFill>
            <a:srgbClr val="3498DB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12"/>
            </p:custDataLst>
          </p:nvPr>
        </p:nvSpPr>
        <p:spPr bwMode="auto">
          <a:xfrm>
            <a:off x="3458705" y="2775438"/>
            <a:ext cx="292121" cy="281226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13"/>
            </p:custDataLst>
          </p:nvPr>
        </p:nvCxnSpPr>
        <p:spPr>
          <a:xfrm flipH="1">
            <a:off x="3950340" y="2908221"/>
            <a:ext cx="857299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45" name="文本框 44"/>
          <p:cNvSpPr txBox="1"/>
          <p:nvPr>
            <p:custDataLst>
              <p:tags r:id="rId14"/>
            </p:custDataLst>
          </p:nvPr>
        </p:nvSpPr>
        <p:spPr>
          <a:xfrm>
            <a:off x="5004019" y="3666130"/>
            <a:ext cx="2838141" cy="435118"/>
          </a:xfrm>
          <a:prstGeom prst="rect">
            <a:avLst/>
          </a:prstGeom>
          <a:noFill/>
        </p:spPr>
        <p:txBody>
          <a:bodyPr wrap="square" lIns="67500" tIns="35100" rIns="67500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设备导入和设备调拨</a:t>
            </a:r>
            <a:endParaRPr lang="zh-CN" altLang="en-US" sz="1500" spc="300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8" name="椭圆 47"/>
          <p:cNvSpPr/>
          <p:nvPr>
            <p:custDataLst>
              <p:tags r:id="rId15"/>
            </p:custDataLst>
          </p:nvPr>
        </p:nvSpPr>
        <p:spPr>
          <a:xfrm>
            <a:off x="3353840" y="3711044"/>
            <a:ext cx="497765" cy="497765"/>
          </a:xfrm>
          <a:prstGeom prst="ellipse">
            <a:avLst/>
          </a:prstGeom>
          <a:solidFill>
            <a:srgbClr val="1AA3AA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16"/>
            </p:custDataLst>
          </p:nvPr>
        </p:nvSpPr>
        <p:spPr bwMode="auto">
          <a:xfrm>
            <a:off x="3456661" y="3819313"/>
            <a:ext cx="292121" cy="281226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17"/>
            </p:custDataLst>
          </p:nvPr>
        </p:nvCxnSpPr>
        <p:spPr>
          <a:xfrm flipH="1">
            <a:off x="3950340" y="3977971"/>
            <a:ext cx="857299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55" name="文本框 54"/>
          <p:cNvSpPr txBox="1"/>
          <p:nvPr>
            <p:custDataLst>
              <p:tags r:id="rId18"/>
            </p:custDataLst>
          </p:nvPr>
        </p:nvSpPr>
        <p:spPr>
          <a:xfrm>
            <a:off x="5004019" y="2621841"/>
            <a:ext cx="2838141" cy="435118"/>
          </a:xfrm>
          <a:prstGeom prst="rect">
            <a:avLst/>
          </a:prstGeom>
          <a:noFill/>
        </p:spPr>
        <p:txBody>
          <a:bodyPr wrap="square" lIns="67500" tIns="35100" rIns="67500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添加院级规章制度</a:t>
            </a:r>
            <a:endParaRPr lang="zh-CN" altLang="en-US" sz="1500" spc="3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9"/>
            </p:custDataLst>
          </p:nvPr>
        </p:nvCxnSpPr>
        <p:spPr>
          <a:xfrm>
            <a:off x="2927575" y="1857537"/>
            <a:ext cx="0" cy="211975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680085" y="498475"/>
            <a:ext cx="31711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本次学院管理员要做的事情：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" y="94615"/>
            <a:ext cx="8053705" cy="66694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27290" y="27495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hlinkClick r:id="rId3" action="ppaction://hlinksldjump"/>
              </a:rPr>
              <a:t>返回</a:t>
            </a:r>
            <a:endParaRPr lang="zh-CN" altLang="en-US" sz="1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2183765"/>
            <a:ext cx="8751570" cy="43192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1970" y="274320"/>
            <a:ext cx="233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、人员管理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6765" y="989965"/>
            <a:ext cx="8698230" cy="106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</a:rPr>
              <a:t>注意：（</a:t>
            </a:r>
            <a:r>
              <a:rPr lang="en-US" altLang="zh-CN" sz="1400" b="1">
                <a:solidFill>
                  <a:srgbClr val="FF0000"/>
                </a:solidFill>
              </a:rPr>
              <a:t>1</a:t>
            </a:r>
            <a:r>
              <a:rPr lang="zh-CN" altLang="en-US" sz="1400" b="1">
                <a:solidFill>
                  <a:srgbClr val="FF0000"/>
                </a:solidFill>
              </a:rPr>
              <a:t>）导师主动添加的人员默认为实验室准入人员，不需要审核。但前提条件是导师添加的人员已通过</a:t>
            </a:r>
          </a:p>
          <a:p>
            <a:pPr algn="l"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</a:rPr>
              <a:t>          实验室安全考试。</a:t>
            </a:r>
          </a:p>
          <a:p>
            <a:pPr algn="l"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</a:rPr>
              <a:t>          （</a:t>
            </a:r>
            <a:r>
              <a:rPr lang="en-US" altLang="zh-CN" sz="1400" b="1">
                <a:solidFill>
                  <a:srgbClr val="FF0000"/>
                </a:solidFill>
              </a:rPr>
              <a:t>2</a:t>
            </a:r>
            <a:r>
              <a:rPr lang="zh-CN" altLang="en-US" sz="1400" b="1">
                <a:solidFill>
                  <a:srgbClr val="FF0000"/>
                </a:solidFill>
              </a:rPr>
              <a:t>）每年1月1日系系统会对上一年未通过实验室安全考试的人员进行筛选。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5390" y="609600"/>
            <a:ext cx="48856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/>
              <a:t>主要是对实验室人员管理，可以</a:t>
            </a:r>
            <a:r>
              <a:rPr lang="zh-CN" altLang="en-US" sz="1600" b="1">
                <a:hlinkClick r:id="rId3" action="ppaction://hlinksldjump"/>
              </a:rPr>
              <a:t>添加</a:t>
            </a:r>
            <a:r>
              <a:rPr lang="zh-CN" altLang="en-US" sz="1600" b="1"/>
              <a:t>、查询、删除。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87680"/>
            <a:ext cx="8940800" cy="5132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78775" y="150495"/>
            <a:ext cx="1165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hlinkClick r:id="" action="ppaction://hlinkshowjump?jump=previousslide"/>
              </a:rPr>
              <a:t>返回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65" y="1496695"/>
            <a:ext cx="8728075" cy="4081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1970" y="274320"/>
            <a:ext cx="233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、准入审核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6750" y="890270"/>
            <a:ext cx="8228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/>
              <a:t>导师用来审核申请加入本实验室人员信息。前提条件是成员需要通过安全考试。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101600"/>
            <a:ext cx="7509510" cy="675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2025650"/>
            <a:ext cx="8989695" cy="3170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315" y="266065"/>
            <a:ext cx="2335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、设备管理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8075" y="824230"/>
            <a:ext cx="59131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b="1"/>
              <a:t>对实验室设备管理包括对实验室设备的查询、调拨、新增、编辑和删除。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1575" y="1207770"/>
            <a:ext cx="331724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hlinkClick r:id="rId3" action="ppaction://hlinksldjump"/>
              </a:rPr>
              <a:t>新增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：添加一个设备。</a:t>
            </a:r>
          </a:p>
          <a:p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hlinkClick r:id="rId4" action="ppaction://hlinksldjump"/>
              </a:rPr>
              <a:t>调拨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：将设备调拨到目标实验室。</a:t>
            </a:r>
          </a:p>
          <a:p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400" b="1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  <a:hlinkClick r:id="rId3" action="ppaction://hlinksldjump"/>
              </a:rPr>
              <a:t>编辑</a:t>
            </a:r>
            <a:r>
              <a:rPr lang="zh-CN" altLang="en-US" sz="1400" b="1">
                <a:latin typeface="宋体" panose="02010600030101010101" pitchFamily="2" charset="-122"/>
                <a:cs typeface="宋体" panose="02010600030101010101" pitchFamily="2" charset="-122"/>
              </a:rPr>
              <a:t>：修改设备信息。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0840" y="321310"/>
            <a:ext cx="761873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平台登录</a:t>
            </a:r>
            <a:r>
              <a:rPr lang="zh-CN" altLang="en-US" sz="2800"/>
              <a:t> </a:t>
            </a:r>
            <a:r>
              <a:rPr lang="zh-CN" altLang="en-US"/>
              <a:t>      </a:t>
            </a:r>
            <a:r>
              <a:rPr lang="zh-CN" altLang="en-US" b="1"/>
              <a:t>基于</a:t>
            </a:r>
            <a:r>
              <a:rPr lang="zh-CN" altLang="en-US" b="1">
                <a:sym typeface="+mn-ea"/>
              </a:rPr>
              <a:t>谷歌浏览器           ，也支持其他常见主流浏览器。   </a:t>
            </a:r>
            <a:endParaRPr lang="zh-CN" altLang="en-US" b="1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40" y="423545"/>
            <a:ext cx="561975" cy="360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" y="1237615"/>
            <a:ext cx="8760460" cy="4573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0" name="矩形 6"/>
          <p:cNvSpPr/>
          <p:nvPr/>
        </p:nvSpPr>
        <p:spPr>
          <a:xfrm>
            <a:off x="363220" y="186055"/>
            <a:ext cx="50565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学院管理员工作内容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000" b="1" dirty="0">
                <a:solidFill>
                  <a:srgbClr val="D8621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" name="五边形 2"/>
          <p:cNvSpPr/>
          <p:nvPr/>
        </p:nvSpPr>
        <p:spPr>
          <a:xfrm>
            <a:off x="504825" y="1042670"/>
            <a:ext cx="1814830" cy="308610"/>
          </a:xfrm>
          <a:prstGeom prst="homePlat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/>
              <a:t>1</a:t>
            </a:r>
            <a:r>
              <a:rPr lang="zh-CN" altLang="en-US" sz="1800" b="1"/>
              <a:t>、</a:t>
            </a:r>
            <a:r>
              <a:rPr lang="zh-CN" altLang="zh-CN" sz="1800" b="1"/>
              <a:t>信息管理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5630" y="1518920"/>
            <a:ext cx="9994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●</a:t>
            </a:r>
            <a:r>
              <a:rPr lang="zh-CN" altLang="en-US" sz="1600" b="1"/>
              <a:t>管理端</a:t>
            </a:r>
            <a:r>
              <a:rPr lang="zh-CN" altLang="en-US" sz="1600"/>
              <a:t> </a:t>
            </a:r>
            <a:endParaRPr lang="zh-CN" altLang="en-US" sz="1600" b="1"/>
          </a:p>
        </p:txBody>
      </p:sp>
      <p:pic>
        <p:nvPicPr>
          <p:cNvPr id="41" name="图片 40" descr="智能分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35" y="1619250"/>
            <a:ext cx="276225" cy="23685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2601595" y="2097405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实验室信息管理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对实验室信息的审核，可单个添加也可批量导入。</a:t>
            </a:r>
          </a:p>
          <a:p>
            <a:pPr>
              <a:lnSpc>
                <a:spcPct val="150000"/>
              </a:lnSpc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34560" y="2097405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规章制度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添加院级制度建设、安全责任体系和应急预案。</a:t>
            </a:r>
          </a:p>
          <a:p>
            <a:pPr>
              <a:lnSpc>
                <a:spcPct val="150000"/>
              </a:lnSpc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68160" y="2097405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设备管理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对院级实验室设备汇总和调拨。</a:t>
            </a:r>
          </a:p>
          <a:p>
            <a:pPr>
              <a:lnSpc>
                <a:spcPct val="150000"/>
              </a:lnSpc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498715" y="2123440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3195955" y="2130425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329555" y="2130425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图片 64" descr="转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555" y="2232025"/>
            <a:ext cx="295910" cy="299085"/>
          </a:xfrm>
          <a:prstGeom prst="rect">
            <a:avLst/>
          </a:prstGeom>
        </p:spPr>
      </p:pic>
      <p:pic>
        <p:nvPicPr>
          <p:cNvPr id="66" name="图片 65" descr="借还记录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710" y="2232025"/>
            <a:ext cx="325755" cy="260985"/>
          </a:xfrm>
          <a:prstGeom prst="rect">
            <a:avLst/>
          </a:prstGeom>
        </p:spPr>
      </p:pic>
      <p:pic>
        <p:nvPicPr>
          <p:cNvPr id="67" name="图片 66" descr="借阅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725" y="2212340"/>
            <a:ext cx="318770" cy="318770"/>
          </a:xfrm>
          <a:prstGeom prst="rect">
            <a:avLst/>
          </a:prstGeom>
        </p:spPr>
      </p:pic>
      <p:sp>
        <p:nvSpPr>
          <p:cNvPr id="7" name="五边形 6"/>
          <p:cNvSpPr/>
          <p:nvPr/>
        </p:nvSpPr>
        <p:spPr>
          <a:xfrm>
            <a:off x="3323590" y="4472940"/>
            <a:ext cx="2005965" cy="317500"/>
          </a:xfrm>
          <a:prstGeom prst="homePlat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zh-CN" altLang="en-US" sz="1800" b="1">
                <a:solidFill>
                  <a:schemeClr val="bg1">
                    <a:lumMod val="75000"/>
                  </a:schemeClr>
                </a:solidFill>
              </a:rPr>
              <a:t>、</a:t>
            </a:r>
            <a:r>
              <a:rPr lang="zh-CN" altLang="zh-CN" sz="1800" b="1">
                <a:solidFill>
                  <a:schemeClr val="bg1">
                    <a:lumMod val="75000"/>
                  </a:schemeClr>
                </a:solidFill>
              </a:rPr>
              <a:t>化学品全周期</a:t>
            </a:r>
          </a:p>
        </p:txBody>
      </p:sp>
      <p:sp>
        <p:nvSpPr>
          <p:cNvPr id="8" name="五边形 7"/>
          <p:cNvSpPr/>
          <p:nvPr/>
        </p:nvSpPr>
        <p:spPr>
          <a:xfrm>
            <a:off x="595630" y="4472940"/>
            <a:ext cx="1814830" cy="308610"/>
          </a:xfrm>
          <a:prstGeom prst="homePlat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zh-CN" altLang="en-US" sz="1800" b="1">
                <a:solidFill>
                  <a:schemeClr val="bg1">
                    <a:lumMod val="85000"/>
                  </a:schemeClr>
                </a:solidFill>
              </a:rPr>
              <a:t>、</a:t>
            </a:r>
            <a:r>
              <a:rPr lang="zh-CN" altLang="zh-CN" sz="1800" b="1">
                <a:solidFill>
                  <a:schemeClr val="bg1">
                    <a:lumMod val="85000"/>
                  </a:schemeClr>
                </a:solidFill>
              </a:rPr>
              <a:t>安全检查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825" y="2097405"/>
            <a:ext cx="1688465" cy="2030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pPr algn="ctr">
              <a:lnSpc>
                <a:spcPct val="150000"/>
              </a:lnSpc>
            </a:pPr>
            <a:r>
              <a:rPr lang="zh-CN" altLang="en-US" sz="1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学院信息</a:t>
            </a:r>
          </a:p>
          <a:p>
            <a:pPr>
              <a:lnSpc>
                <a:spcPct val="150000"/>
              </a:lnSpc>
            </a:pPr>
            <a:r>
              <a:rPr lang="zh-CN" altLang="en-US" sz="1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总览学院和实验室信息管理。</a:t>
            </a:r>
          </a:p>
          <a:p>
            <a:pPr>
              <a:lnSpc>
                <a:spcPct val="150000"/>
              </a:lnSpc>
            </a:pPr>
            <a:endParaRPr lang="zh-CN" altLang="en-US" sz="1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96010" y="2130425"/>
            <a:ext cx="499110" cy="497205"/>
          </a:xfrm>
          <a:prstGeom prst="ellipse">
            <a:avLst/>
          </a:prstGeom>
          <a:solidFill>
            <a:srgbClr val="D8621C"/>
          </a:solidFill>
          <a:ln>
            <a:solidFill>
              <a:srgbClr val="D8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规章制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165" y="222631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5450" y="132715"/>
            <a:ext cx="86455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、学院信息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：主要介绍学院信息包含的内容。</a:t>
            </a:r>
            <a:endParaRPr lang="zh-CN" altLang="en-US" sz="20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600" b="1" dirty="0">
                <a:solidFill>
                  <a:srgbClr val="D8621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14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934085"/>
            <a:ext cx="8854440" cy="4763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2295" y="114935"/>
            <a:ext cx="7451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学院基本信息</a:t>
            </a:r>
          </a:p>
          <a:p>
            <a:pPr>
              <a:lnSpc>
                <a:spcPct val="150000"/>
              </a:lnSpc>
            </a:pPr>
            <a:r>
              <a:rPr lang="zh-CN" altLang="en-US" sz="1400" b="1"/>
              <a:t>       主要用于学院总览查看学院信息内容包含基础信息、实验室统计、化学试剂统计、安全隐患统计。   </a:t>
            </a:r>
            <a:r>
              <a:rPr lang="zh-CN" altLang="en-US" sz="1400" b="1">
                <a:solidFill>
                  <a:srgbClr val="FF0000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FF0000"/>
                </a:solidFill>
              </a:rPr>
              <a:t>       注：学院基本信息由学校统一管理，如果学院基本信息发生变动，学院需向学校上报变更申请。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2260600"/>
            <a:ext cx="8689975" cy="4205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6395" y="0"/>
            <a:ext cx="2198370" cy="1614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学院实验室统计</a:t>
            </a:r>
          </a:p>
          <a:p>
            <a:pPr algn="l">
              <a:lnSpc>
                <a:spcPct val="200000"/>
              </a:lnSpc>
            </a:pPr>
            <a:r>
              <a:rPr lang="zh-CN" altLang="en-US" b="1">
                <a:solidFill>
                  <a:srgbClr val="FF0000"/>
                </a:solidFill>
              </a:rPr>
              <a:t>    </a:t>
            </a:r>
            <a:r>
              <a:rPr lang="zh-CN" altLang="en-US" sz="1400" b="1">
                <a:solidFill>
                  <a:srgbClr val="FF0000"/>
                </a:solidFill>
              </a:rPr>
              <a:t> </a:t>
            </a:r>
            <a:endParaRPr lang="zh-CN" altLang="en-US" sz="1600"/>
          </a:p>
          <a:p>
            <a:pPr algn="l">
              <a:lnSpc>
                <a:spcPct val="150000"/>
              </a:lnSpc>
            </a:pPr>
            <a:r>
              <a:rPr lang="zh-CN" altLang="en-US"/>
              <a:t>    </a:t>
            </a:r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1406525"/>
            <a:ext cx="8874760" cy="4045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4455" y="756920"/>
            <a:ext cx="32499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/>
              <a:t>可查看学院下所有的实验室信息。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2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2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2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2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2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2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80,&quot;width&quot;:1424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331,&quot;width&quot;:1264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2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f"/>
  <p:tag name="KSO_WM_UNIT_INDEX" val="1_1_1"/>
  <p:tag name="KSO_WM_UNIT_ID" val="diagram20188036_2*n_h_f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2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2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f"/>
  <p:tag name="KSO_WM_UNIT_INDEX" val="1_1_1"/>
  <p:tag name="KSO_WM_UNIT_ID" val="diagram20188036_2*n_h_f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2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2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2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2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a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2_1"/>
  <p:tag name="KSO_WM_UNIT_NOCLEAR" val="0"/>
  <p:tag name="KSO_WM_UNIT_COLOR_SCHEME_SHAPE_ID" val="55"/>
  <p:tag name="KSO_WM_UNIT_COLOR_SCHEME_PARENT_PAGE" val="0_5"/>
  <p:tag name="KSO_WM_UNIT_TEXT_FILL_FORE_SCHEMECOLOR_INDEX" val="6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2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2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2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2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E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1398</Words>
  <Application>Microsoft Office PowerPoint</Application>
  <PresentationFormat>全屏显示(4:3)</PresentationFormat>
  <Paragraphs>193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仿宋</vt:lpstr>
      <vt:lpstr>宋体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li yueyi</cp:lastModifiedBy>
  <cp:revision>767</cp:revision>
  <dcterms:created xsi:type="dcterms:W3CDTF">2013-10-30T09:04:00Z</dcterms:created>
  <dcterms:modified xsi:type="dcterms:W3CDTF">2023-09-14T02:38:22Z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